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82" r:id="rId6"/>
    <p:sldId id="284" r:id="rId7"/>
    <p:sldId id="285" r:id="rId8"/>
    <p:sldId id="287" r:id="rId9"/>
    <p:sldId id="288" r:id="rId10"/>
    <p:sldId id="289" r:id="rId11"/>
    <p:sldId id="286" r:id="rId12"/>
    <p:sldId id="299" r:id="rId13"/>
    <p:sldId id="290" r:id="rId14"/>
    <p:sldId id="291" r:id="rId15"/>
    <p:sldId id="292" r:id="rId16"/>
    <p:sldId id="294" r:id="rId17"/>
    <p:sldId id="295" r:id="rId18"/>
    <p:sldId id="296" r:id="rId19"/>
    <p:sldId id="300" r:id="rId20"/>
    <p:sldId id="301" r:id="rId21"/>
    <p:sldId id="297" r:id="rId22"/>
    <p:sldId id="302" r:id="rId23"/>
    <p:sldId id="298" r:id="rId2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autoAdjust="0"/>
    <p:restoredTop sz="58781" autoAdjust="0"/>
  </p:normalViewPr>
  <p:slideViewPr>
    <p:cSldViewPr snapToGrid="0">
      <p:cViewPr varScale="1">
        <p:scale>
          <a:sx n="59" d="100"/>
          <a:sy n="59" d="100"/>
        </p:scale>
        <p:origin x="90" y="21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8-12-2019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pdf/1703.10593.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GANs</a:t>
            </a:r>
            <a:r>
              <a:rPr lang="nl-NL" dirty="0"/>
              <a:t> worden gebruikt om nieuwe data samples te maken met de dezelfde karakteristieken als een bepaalde </a:t>
            </a:r>
            <a:r>
              <a:rPr lang="nl-NL" dirty="0" err="1"/>
              <a:t>trainingsset</a:t>
            </a:r>
            <a:r>
              <a:rPr lang="nl-NL" dirty="0"/>
              <a:t>. </a:t>
            </a:r>
          </a:p>
          <a:p>
            <a:r>
              <a:rPr lang="nl-NL" dirty="0"/>
              <a:t>Ze doen dit door 2 netwerken tegen elkaar te laten strijden. Het ene netwerk, de generator, maakt een nieuw data sample, en het andere netwerk, de discriminator, probeert te detecteren of dit een nieuw, en dus fake, data sample is, of een echt sample uit de </a:t>
            </a:r>
            <a:r>
              <a:rPr lang="nl-NL" dirty="0" err="1"/>
              <a:t>trainingsset</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11</a:t>
            </a:fld>
            <a:endParaRPr lang="nl-NL"/>
          </a:p>
        </p:txBody>
      </p:sp>
    </p:spTree>
    <p:extLst>
      <p:ext uri="{BB962C8B-B14F-4D97-AF65-F5344CB8AC3E}">
        <p14:creationId xmlns:p14="http://schemas.microsoft.com/office/powerpoint/2010/main" val="39595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generator start met een random vector (zodat het niet iedere keer dezelfde output geeft), en maakt van die vector een output.</a:t>
            </a:r>
          </a:p>
          <a:p>
            <a:r>
              <a:rPr lang="nl-NL" dirty="0"/>
              <a:t>De discriminator krijgt soms zo’n gegenereerd sample te zien, soms een </a:t>
            </a:r>
            <a:r>
              <a:rPr lang="nl-NL" dirty="0" err="1"/>
              <a:t>reeel</a:t>
            </a:r>
            <a:r>
              <a:rPr lang="nl-NL" dirty="0"/>
              <a:t> sample uit de </a:t>
            </a:r>
            <a:r>
              <a:rPr lang="nl-NL" dirty="0" err="1"/>
              <a:t>trainingsset</a:t>
            </a:r>
            <a:r>
              <a:rPr lang="nl-NL" dirty="0"/>
              <a:t>, en moet proberen te bepalen of het een fictief sample was, of niet.</a:t>
            </a:r>
          </a:p>
          <a:p>
            <a:endParaRPr lang="nl-NL" dirty="0"/>
          </a:p>
          <a:p>
            <a:r>
              <a:rPr lang="nl-NL" dirty="0"/>
              <a:t>De 2 netwerken hebben dus tegengestelde doelen, goals. </a:t>
            </a:r>
            <a:r>
              <a:rPr lang="nl-NL" dirty="0" err="1"/>
              <a:t>Hence</a:t>
            </a:r>
            <a:r>
              <a:rPr lang="nl-NL" dirty="0"/>
              <a:t>…</a:t>
            </a:r>
            <a:r>
              <a:rPr lang="nl-NL" dirty="0" err="1"/>
              <a:t>adversarial</a:t>
            </a:r>
            <a:r>
              <a:rPr lang="nl-NL" dirty="0"/>
              <a:t> </a:t>
            </a:r>
            <a:r>
              <a:rPr lang="nl-NL" dirty="0" err="1"/>
              <a:t>networks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12</a:t>
            </a:fld>
            <a:endParaRPr lang="nl-NL"/>
          </a:p>
        </p:txBody>
      </p:sp>
    </p:spTree>
    <p:extLst>
      <p:ext uri="{BB962C8B-B14F-4D97-AF65-F5344CB8AC3E}">
        <p14:creationId xmlns:p14="http://schemas.microsoft.com/office/powerpoint/2010/main" val="2666331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Ideale uitkomst, wanneer de discriminator niet kan beslissen of de input fake is, of niet. Daarna kunnen we de discriminator wegdoen, en kan de generator nieuwe data gaan genereren.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13</a:t>
            </a:fld>
            <a:endParaRPr lang="nl-NL"/>
          </a:p>
        </p:txBody>
      </p:sp>
    </p:spTree>
    <p:extLst>
      <p:ext uri="{BB962C8B-B14F-4D97-AF65-F5344CB8AC3E}">
        <p14:creationId xmlns:p14="http://schemas.microsoft.com/office/powerpoint/2010/main" val="383428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Code vector van een image = </a:t>
            </a:r>
            <a:r>
              <a:rPr lang="nl-NL" dirty="0" err="1"/>
              <a:t>the</a:t>
            </a:r>
            <a:r>
              <a:rPr lang="nl-NL" dirty="0"/>
              <a:t> bottleneck bij een auto-encoder. The bare </a:t>
            </a:r>
            <a:r>
              <a:rPr lang="nl-NL" dirty="0" err="1"/>
              <a:t>essentials</a:t>
            </a:r>
            <a:r>
              <a:rPr lang="nl-NL" dirty="0"/>
              <a:t> van een image. Een optimale representatie.</a:t>
            </a:r>
          </a:p>
          <a:p>
            <a:endParaRPr lang="nl-NL" dirty="0"/>
          </a:p>
          <a:p>
            <a:r>
              <a:rPr lang="nl-NL" dirty="0"/>
              <a:t>How </a:t>
            </a:r>
            <a:r>
              <a:rPr lang="nl-NL" dirty="0" err="1"/>
              <a:t>to</a:t>
            </a:r>
            <a:r>
              <a:rPr lang="nl-NL" dirty="0"/>
              <a:t> train a generator. </a:t>
            </a:r>
            <a:r>
              <a:rPr lang="nl-NL" dirty="0" err="1"/>
              <a:t>Kinda</a:t>
            </a:r>
            <a:r>
              <a:rPr lang="nl-NL" dirty="0"/>
              <a:t> like </a:t>
            </a:r>
            <a:r>
              <a:rPr lang="nl-NL" dirty="0" err="1"/>
              <a:t>an</a:t>
            </a:r>
            <a:r>
              <a:rPr lang="nl-NL" dirty="0"/>
              <a:t> auto-encoder</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14</a:t>
            </a:fld>
            <a:endParaRPr lang="nl-NL"/>
          </a:p>
        </p:txBody>
      </p:sp>
    </p:spTree>
    <p:extLst>
      <p:ext uri="{BB962C8B-B14F-4D97-AF65-F5344CB8AC3E}">
        <p14:creationId xmlns:p14="http://schemas.microsoft.com/office/powerpoint/2010/main" val="274723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Waarom hebben we eigenlijk een discriminator </a:t>
            </a:r>
            <a:r>
              <a:rPr lang="nl-NL" dirty="0" err="1"/>
              <a:t>network</a:t>
            </a:r>
            <a:r>
              <a:rPr lang="nl-NL" dirty="0"/>
              <a:t> nodig? Zegt de L2 </a:t>
            </a:r>
            <a:r>
              <a:rPr lang="nl-NL" dirty="0" err="1"/>
              <a:t>loss</a:t>
            </a:r>
            <a:r>
              <a:rPr lang="nl-NL" dirty="0"/>
              <a:t> al niet of de output gelijkend is op de </a:t>
            </a:r>
            <a:r>
              <a:rPr lang="nl-NL" dirty="0" err="1"/>
              <a:t>ori</a:t>
            </a:r>
            <a:r>
              <a:rPr lang="nl-NL" dirty="0"/>
              <a:t> image? </a:t>
            </a:r>
          </a:p>
          <a:p>
            <a:r>
              <a:rPr lang="nl-NL" dirty="0"/>
              <a:t>Ja, maar dit is een wiskundige berekening op pixelwaarden. Gelijkenis van images heeft niet alleen betrekking op pixel </a:t>
            </a:r>
            <a:r>
              <a:rPr lang="nl-NL" dirty="0" err="1"/>
              <a:t>values</a:t>
            </a:r>
            <a:r>
              <a:rPr lang="nl-NL" dirty="0"/>
              <a:t>, maar ook op </a:t>
            </a:r>
            <a:r>
              <a:rPr lang="nl-NL" dirty="0" err="1"/>
              <a:t>edges</a:t>
            </a:r>
            <a:r>
              <a:rPr lang="nl-NL" dirty="0"/>
              <a:t>, pixel </a:t>
            </a:r>
            <a:r>
              <a:rPr lang="nl-NL" dirty="0" err="1"/>
              <a:t>relationships</a:t>
            </a:r>
            <a:r>
              <a:rPr lang="nl-NL" dirty="0"/>
              <a:t> zoals </a:t>
            </a:r>
            <a:r>
              <a:rPr lang="nl-NL" dirty="0" err="1"/>
              <a:t>scaling</a:t>
            </a:r>
            <a:r>
              <a:rPr lang="nl-NL" dirty="0"/>
              <a:t> en verschuiving van ons object (kan heel andere L2 </a:t>
            </a:r>
            <a:r>
              <a:rPr lang="nl-NL" dirty="0" err="1"/>
              <a:t>loss</a:t>
            </a:r>
            <a:r>
              <a:rPr lang="nl-NL" dirty="0"/>
              <a:t> geven, maar eigenlijk dezelfde image zijn) </a:t>
            </a:r>
            <a:r>
              <a:rPr lang="nl-NL" dirty="0">
                <a:sym typeface="Wingdings" panose="05000000000000000000" pitchFamily="2" charset="2"/>
              </a:rPr>
              <a:t> relatie met image </a:t>
            </a:r>
            <a:r>
              <a:rPr lang="nl-NL" dirty="0" err="1">
                <a:sym typeface="Wingdings" panose="05000000000000000000" pitchFamily="2" charset="2"/>
              </a:rPr>
              <a:t>augmentation</a:t>
            </a:r>
            <a:r>
              <a:rPr lang="nl-NL" dirty="0">
                <a:sym typeface="Wingdings" panose="05000000000000000000" pitchFamily="2" charset="2"/>
              </a:rPr>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15</a:t>
            </a:fld>
            <a:endParaRPr lang="nl-NL"/>
          </a:p>
        </p:txBody>
      </p:sp>
    </p:spTree>
    <p:extLst>
      <p:ext uri="{BB962C8B-B14F-4D97-AF65-F5344CB8AC3E}">
        <p14:creationId xmlns:p14="http://schemas.microsoft.com/office/powerpoint/2010/main" val="917932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Door een </a:t>
            </a:r>
            <a:r>
              <a:rPr lang="nl-NL" dirty="0" err="1"/>
              <a:t>discrimator</a:t>
            </a:r>
            <a:r>
              <a:rPr lang="nl-NL" dirty="0"/>
              <a:t> </a:t>
            </a:r>
            <a:r>
              <a:rPr lang="nl-NL" dirty="0" err="1"/>
              <a:t>network</a:t>
            </a:r>
            <a:r>
              <a:rPr lang="nl-NL" dirty="0"/>
              <a:t> te gebruiken, forceren we de generator om ook steeds te focussen op andere aspecten, om het fake </a:t>
            </a:r>
            <a:r>
              <a:rPr lang="nl-NL" dirty="0" err="1"/>
              <a:t>example</a:t>
            </a:r>
            <a:r>
              <a:rPr lang="nl-NL" dirty="0"/>
              <a:t> zo generiek mogelijk te maken, met in acht name van de typische karakteristieken van de </a:t>
            </a:r>
            <a:r>
              <a:rPr lang="nl-NL" dirty="0" err="1"/>
              <a:t>trainingsset</a:t>
            </a:r>
            <a:r>
              <a:rPr lang="nl-NL" dirty="0"/>
              <a:t>.</a:t>
            </a:r>
          </a:p>
          <a:p>
            <a:r>
              <a:rPr lang="nl-NL" dirty="0"/>
              <a:t>Bv: een fake image zonder veel details, zal redelijk snel als fake gedetecteerd worden. Generator moet dan leren om meer details toe te voegen.</a:t>
            </a:r>
          </a:p>
          <a:p>
            <a:endParaRPr lang="nl-NL" dirty="0"/>
          </a:p>
          <a:p>
            <a:r>
              <a:rPr lang="nl-NL" dirty="0"/>
              <a:t>Daarna moet de discriminator weer aan de bak om een andere feature te zoeken waarmee hij fake samples kan detecteren, bv geen kleur gebruikt. Dan is het weer aan de generator om dit feature te fixen, en dan weer terug aan de discriminator,…</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18</a:t>
            </a:fld>
            <a:endParaRPr lang="nl-NL"/>
          </a:p>
        </p:txBody>
      </p:sp>
    </p:spTree>
    <p:extLst>
      <p:ext uri="{BB962C8B-B14F-4D97-AF65-F5344CB8AC3E}">
        <p14:creationId xmlns:p14="http://schemas.microsoft.com/office/powerpoint/2010/main" val="88758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Generating </a:t>
            </a:r>
            <a:r>
              <a:rPr lang="nl-NL" dirty="0" err="1"/>
              <a:t>celebs</a:t>
            </a:r>
            <a:r>
              <a:rPr lang="nl-NL" dirty="0"/>
              <a:t>:</a:t>
            </a:r>
          </a:p>
          <a:p>
            <a:endParaRPr lang="nl-NL" dirty="0"/>
          </a:p>
          <a:p>
            <a:r>
              <a:rPr lang="nl-BE" dirty="0"/>
              <a:t>https://www.youtube.com/redirect?q=http%3A%2F%2Fresearch.nvidia.com%2Fpublication%2F2017-10_Progressive-Growing-of&amp;redir_token=AGQf6peNg6lgm6XrcviBaMv0muV8MTU3NTkyMzk2NkAxNTc1ODM3NTY2&amp;v=7tFBoxex4JE&amp;event=video_description</a:t>
            </a:r>
          </a:p>
          <a:p>
            <a:endParaRPr lang="nl-BE" dirty="0"/>
          </a:p>
          <a:p>
            <a:r>
              <a:rPr lang="nl-BE" dirty="0"/>
              <a:t>GAN </a:t>
            </a:r>
            <a:r>
              <a:rPr lang="nl-BE" dirty="0" err="1"/>
              <a:t>Text</a:t>
            </a:r>
            <a:r>
              <a:rPr lang="nl-BE" dirty="0"/>
              <a:t> </a:t>
            </a:r>
            <a:r>
              <a:rPr lang="nl-BE" dirty="0" err="1"/>
              <a:t>to</a:t>
            </a:r>
            <a:r>
              <a:rPr lang="nl-BE" dirty="0"/>
              <a:t> image </a:t>
            </a:r>
            <a:r>
              <a:rPr lang="nl-BE" dirty="0" err="1"/>
              <a:t>synthesis</a:t>
            </a:r>
            <a:r>
              <a:rPr lang="nl-BE" dirty="0"/>
              <a:t>: </a:t>
            </a:r>
          </a:p>
          <a:p>
            <a:r>
              <a:rPr lang="nl-BE" dirty="0"/>
              <a:t>https://www.youtube.com/redirect?q=https%3A%2F%2Farxiv.org%2Fpdf%2F1605.05396.pdf&amp;redir_token=AGQf6peNg6lgm6XrcviBaMv0muV8MTU3NTkyMzk2NkAxNTc1ODM3NTY2&amp;v=7tFBoxex4JE&amp;event=video_description</a:t>
            </a:r>
          </a:p>
          <a:p>
            <a:endParaRPr lang="nl-BE"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19</a:t>
            </a:fld>
            <a:endParaRPr lang="nl-NL"/>
          </a:p>
        </p:txBody>
      </p:sp>
    </p:spTree>
    <p:extLst>
      <p:ext uri="{BB962C8B-B14F-4D97-AF65-F5344CB8AC3E}">
        <p14:creationId xmlns:p14="http://schemas.microsoft.com/office/powerpoint/2010/main" val="191598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https://arxiv.org/pdf/1703.10593.pdf</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20</a:t>
            </a:fld>
            <a:endParaRPr lang="nl-NL"/>
          </a:p>
        </p:txBody>
      </p:sp>
    </p:spTree>
    <p:extLst>
      <p:ext uri="{BB962C8B-B14F-4D97-AF65-F5344CB8AC3E}">
        <p14:creationId xmlns:p14="http://schemas.microsoft.com/office/powerpoint/2010/main" val="257539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a:t>
            </a:fld>
            <a:endParaRPr lang="nl-NL"/>
          </a:p>
        </p:txBody>
      </p:sp>
    </p:spTree>
    <p:extLst>
      <p:ext uri="{BB962C8B-B14F-4D97-AF65-F5344CB8AC3E}">
        <p14:creationId xmlns:p14="http://schemas.microsoft.com/office/powerpoint/2010/main" val="3590059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Om een </a:t>
            </a:r>
            <a:r>
              <a:rPr lang="nl-NL" dirty="0" err="1"/>
              <a:t>neural</a:t>
            </a:r>
            <a:r>
              <a:rPr lang="nl-NL" dirty="0"/>
              <a:t> </a:t>
            </a:r>
            <a:r>
              <a:rPr lang="nl-NL" dirty="0" err="1"/>
              <a:t>network</a:t>
            </a:r>
            <a:r>
              <a:rPr lang="nl-NL" dirty="0"/>
              <a:t> te trainen, hebben we een label nodig (</a:t>
            </a:r>
            <a:r>
              <a:rPr lang="nl-NL" dirty="0" err="1"/>
              <a:t>supervised</a:t>
            </a:r>
            <a:r>
              <a:rPr lang="nl-NL" dirty="0"/>
              <a:t>), zodat we een </a:t>
            </a:r>
            <a:r>
              <a:rPr lang="nl-NL" dirty="0" err="1"/>
              <a:t>loss</a:t>
            </a:r>
            <a:r>
              <a:rPr lang="nl-NL" dirty="0"/>
              <a:t> </a:t>
            </a:r>
            <a:r>
              <a:rPr lang="nl-NL" dirty="0" err="1"/>
              <a:t>function</a:t>
            </a:r>
            <a:r>
              <a:rPr lang="nl-NL" dirty="0"/>
              <a:t> kunnen </a:t>
            </a:r>
            <a:r>
              <a:rPr lang="nl-NL" dirty="0" err="1"/>
              <a:t>definieren</a:t>
            </a:r>
            <a:r>
              <a:rPr lang="nl-NL" dirty="0"/>
              <a:t> om de </a:t>
            </a:r>
            <a:r>
              <a:rPr lang="nl-NL" dirty="0" err="1"/>
              <a:t>weights</a:t>
            </a:r>
            <a:r>
              <a:rPr lang="nl-NL" dirty="0"/>
              <a:t> tijdens training te </a:t>
            </a:r>
            <a:r>
              <a:rPr lang="nl-NL" dirty="0" err="1"/>
              <a:t>tweaken</a:t>
            </a:r>
            <a:r>
              <a:rPr lang="nl-NL" dirty="0"/>
              <a:t> om betere resultaten te gaan halen.</a:t>
            </a:r>
          </a:p>
          <a:p>
            <a:r>
              <a:rPr lang="nl-NL" dirty="0"/>
              <a:t>Maar wat als we nu eens de input zelf, als label, output, gebruiken… Dan krijgen we een auto-encoder</a:t>
            </a:r>
          </a:p>
          <a:p>
            <a:endParaRPr lang="nl-NL" dirty="0"/>
          </a:p>
          <a:p>
            <a:r>
              <a:rPr lang="nl-BE" dirty="0"/>
              <a:t>https://youtu.be/P8_W5Wc4zeg?list=PLWKotBjTDoLj3rXBL-nEIPRN9V3a9Cx07</a:t>
            </a:r>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a:t>
            </a:fld>
            <a:endParaRPr lang="nl-NL"/>
          </a:p>
        </p:txBody>
      </p:sp>
    </p:spTree>
    <p:extLst>
      <p:ext uri="{BB962C8B-B14F-4D97-AF65-F5344CB8AC3E}">
        <p14:creationId xmlns:p14="http://schemas.microsoft.com/office/powerpoint/2010/main" val="26080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Maar waarom zouden we een </a:t>
            </a:r>
            <a:r>
              <a:rPr lang="nl-NL" dirty="0" err="1"/>
              <a:t>neural</a:t>
            </a:r>
            <a:r>
              <a:rPr lang="nl-NL" dirty="0"/>
              <a:t> </a:t>
            </a:r>
            <a:r>
              <a:rPr lang="nl-NL" dirty="0" err="1"/>
              <a:t>network</a:t>
            </a:r>
            <a:r>
              <a:rPr lang="nl-NL" dirty="0"/>
              <a:t> trainen, om gewoon maar terug de input als de output (</a:t>
            </a:r>
            <a:r>
              <a:rPr lang="nl-NL" dirty="0" err="1"/>
              <a:t>identity</a:t>
            </a:r>
            <a:r>
              <a:rPr lang="nl-NL" dirty="0"/>
              <a:t> </a:t>
            </a:r>
            <a:r>
              <a:rPr lang="nl-NL" dirty="0" err="1"/>
              <a:t>transform</a:t>
            </a:r>
            <a:r>
              <a:rPr lang="nl-NL" dirty="0"/>
              <a:t>) te geven. We kunnen dit toch doen met een simpele copy…</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a:t>
            </a:fld>
            <a:endParaRPr lang="nl-NL"/>
          </a:p>
        </p:txBody>
      </p:sp>
    </p:spTree>
    <p:extLst>
      <p:ext uri="{BB962C8B-B14F-4D97-AF65-F5344CB8AC3E}">
        <p14:creationId xmlns:p14="http://schemas.microsoft.com/office/powerpoint/2010/main" val="1105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we een feed forward </a:t>
            </a:r>
            <a:r>
              <a:rPr lang="nl-NL" dirty="0" err="1"/>
              <a:t>deep</a:t>
            </a:r>
            <a:r>
              <a:rPr lang="nl-NL" dirty="0"/>
              <a:t> </a:t>
            </a:r>
            <a:r>
              <a:rPr lang="nl-NL" dirty="0" err="1"/>
              <a:t>neural</a:t>
            </a:r>
            <a:r>
              <a:rPr lang="nl-NL" dirty="0"/>
              <a:t> </a:t>
            </a:r>
            <a:r>
              <a:rPr lang="nl-NL" dirty="0" err="1"/>
              <a:t>network</a:t>
            </a:r>
            <a:r>
              <a:rPr lang="nl-NL" dirty="0"/>
              <a:t> gebruiken, dan splitsen we onze input in verschillende features die het netwerk zelf moet leren (denk </a:t>
            </a:r>
            <a:r>
              <a:rPr lang="nl-NL" dirty="0" err="1"/>
              <a:t>explosion</a:t>
            </a:r>
            <a:r>
              <a:rPr lang="nl-NL" dirty="0"/>
              <a:t> view in verschillende dimensies, geoptimaliseerd om de input zelf beter te begrijpen). Die feature </a:t>
            </a:r>
            <a:r>
              <a:rPr lang="nl-NL" dirty="0" err="1"/>
              <a:t>space</a:t>
            </a:r>
            <a:r>
              <a:rPr lang="nl-NL" dirty="0"/>
              <a:t> gaan we dan meer en meer zo geoptimaliseerd (</a:t>
            </a:r>
            <a:r>
              <a:rPr lang="nl-NL" dirty="0" err="1"/>
              <a:t>compressed</a:t>
            </a:r>
            <a:r>
              <a:rPr lang="nl-NL" dirty="0"/>
              <a:t>) mogelijk te maken, zodat we </a:t>
            </a:r>
            <a:r>
              <a:rPr lang="nl-NL" dirty="0" err="1"/>
              <a:t>combined</a:t>
            </a:r>
            <a:r>
              <a:rPr lang="nl-NL" dirty="0"/>
              <a:t> features krijgen (minder features dan in de eerste </a:t>
            </a:r>
            <a:r>
              <a:rPr lang="nl-NL" dirty="0" err="1"/>
              <a:t>layers</a:t>
            </a:r>
            <a:r>
              <a:rPr lang="nl-NL" dirty="0"/>
              <a:t> van ons netwerk, want dat waren maar gewone features). Dus per </a:t>
            </a:r>
            <a:r>
              <a:rPr lang="nl-NL" dirty="0" err="1"/>
              <a:t>layer</a:t>
            </a:r>
            <a:r>
              <a:rPr lang="nl-NL" dirty="0"/>
              <a:t> van ons netwerk gaan we minder en minder neurons gebruiken, zodat ons netwerk wordt </a:t>
            </a:r>
            <a:r>
              <a:rPr lang="nl-NL" dirty="0" err="1"/>
              <a:t>geforced</a:t>
            </a:r>
            <a:r>
              <a:rPr lang="nl-NL" dirty="0"/>
              <a:t> om de input zo optimaal mogelijk in feature </a:t>
            </a:r>
            <a:r>
              <a:rPr lang="nl-NL" dirty="0" err="1"/>
              <a:t>space</a:t>
            </a:r>
            <a:r>
              <a:rPr lang="nl-NL" dirty="0"/>
              <a:t> te leren. We maken dus een bottleneck. Deze optimale representatie van de inhoud van de image, noemt men soms ook de ‘code’.</a:t>
            </a:r>
          </a:p>
          <a:p>
            <a:r>
              <a:rPr lang="nl-NL" dirty="0"/>
              <a:t>We smijten hiervoor natuurlijk wel details weg, want we </a:t>
            </a:r>
            <a:r>
              <a:rPr lang="nl-NL" dirty="0" err="1"/>
              <a:t>compressen</a:t>
            </a:r>
            <a:r>
              <a:rPr lang="nl-NL" dirty="0"/>
              <a:t> steeds meer naar de essentie van de input. Dit is het encoder gedeelte.</a:t>
            </a:r>
          </a:p>
          <a:p>
            <a:endParaRPr lang="nl-NL" dirty="0"/>
          </a:p>
          <a:p>
            <a:r>
              <a:rPr lang="nl-NL" dirty="0"/>
              <a:t>Het decoder gedeelte geven we de </a:t>
            </a:r>
            <a:r>
              <a:rPr lang="nl-NL" dirty="0" err="1"/>
              <a:t>layers</a:t>
            </a:r>
            <a:r>
              <a:rPr lang="nl-NL" dirty="0"/>
              <a:t> van ons netwerk weer terug meer en meer neurons per </a:t>
            </a:r>
            <a:r>
              <a:rPr lang="nl-NL" dirty="0" err="1"/>
              <a:t>layer</a:t>
            </a:r>
            <a:r>
              <a:rPr lang="nl-NL" dirty="0"/>
              <a:t>. Dus terug een soort van </a:t>
            </a:r>
            <a:r>
              <a:rPr lang="nl-NL" dirty="0" err="1"/>
              <a:t>explosion</a:t>
            </a:r>
            <a:r>
              <a:rPr lang="nl-NL" dirty="0"/>
              <a:t> view, zodat het zelf terug meer en meer details kan gaan toevoegen aan onze eerdere </a:t>
            </a:r>
            <a:r>
              <a:rPr lang="nl-NL" dirty="0" err="1"/>
              <a:t>compressed</a:t>
            </a:r>
            <a:r>
              <a:rPr lang="nl-NL" dirty="0"/>
              <a:t>, tot de essentie teruggebrachte, input. Om dan uiteindelijk vergeleken te worden met de output (wat dus ook onze zelfde input was). </a:t>
            </a:r>
          </a:p>
          <a:p>
            <a:endParaRPr lang="nl-NL" dirty="0"/>
          </a:p>
          <a:p>
            <a:r>
              <a:rPr lang="nl-NL" dirty="0"/>
              <a:t>Het encoder gedeelte leert dus de input te reduceren tot de ‘bare </a:t>
            </a:r>
            <a:r>
              <a:rPr lang="nl-NL" dirty="0" err="1"/>
              <a:t>essentials</a:t>
            </a:r>
            <a:r>
              <a:rPr lang="nl-NL" dirty="0"/>
              <a:t>’, zo </a:t>
            </a:r>
            <a:r>
              <a:rPr lang="nl-NL" dirty="0" err="1"/>
              <a:t>compressed</a:t>
            </a:r>
            <a:r>
              <a:rPr lang="nl-NL" dirty="0"/>
              <a:t> mogelijk op vlak van informatie. Smijt dus irrelevante details weg. Ons decoder gedeelte leert dus om uit die </a:t>
            </a:r>
            <a:r>
              <a:rPr lang="nl-NL" dirty="0" err="1"/>
              <a:t>compressed</a:t>
            </a:r>
            <a:r>
              <a:rPr lang="nl-NL" dirty="0"/>
              <a:t> vorm van onze data, terug zelf details (relevante informatie) toe te voegen, zodat we terug zo goed mogelijk onze oorspronkelijke data krijgen.</a:t>
            </a:r>
          </a:p>
          <a:p>
            <a:endParaRPr lang="nl-NL" dirty="0"/>
          </a:p>
          <a:p>
            <a:r>
              <a:rPr lang="nl-NL" dirty="0" err="1"/>
              <a:t>Note</a:t>
            </a:r>
            <a:r>
              <a:rPr lang="nl-NL" dirty="0"/>
              <a:t>: bij segmentatie is het decoder gedeelte iets anders dan zoals bij een auto-encoder. Voor segmentatie willen we immers een andere output krijgen (zoals een </a:t>
            </a:r>
            <a:r>
              <a:rPr lang="nl-NL" dirty="0" err="1"/>
              <a:t>segmentation</a:t>
            </a:r>
            <a:r>
              <a:rPr lang="nl-NL" dirty="0"/>
              <a:t> </a:t>
            </a:r>
            <a:r>
              <a:rPr lang="nl-NL" dirty="0" err="1"/>
              <a:t>mask</a:t>
            </a:r>
            <a:r>
              <a:rPr lang="nl-NL" dirty="0"/>
              <a:t>), dan de oorspronkelijke input image.</a:t>
            </a:r>
          </a:p>
          <a:p>
            <a:endParaRPr lang="nl-NL"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a:t>
            </a:fld>
            <a:endParaRPr lang="nl-NL"/>
          </a:p>
        </p:txBody>
      </p:sp>
    </p:spTree>
    <p:extLst>
      <p:ext uri="{BB962C8B-B14F-4D97-AF65-F5344CB8AC3E}">
        <p14:creationId xmlns:p14="http://schemas.microsoft.com/office/powerpoint/2010/main" val="285504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kan bv gebruikt worden om foto’s te </a:t>
            </a:r>
            <a:r>
              <a:rPr lang="nl-NL" dirty="0" err="1"/>
              <a:t>denoisen</a:t>
            </a:r>
            <a:r>
              <a:rPr lang="nl-NL" dirty="0"/>
              <a:t>. We kunnen ons netwerk eerst trainen met (</a:t>
            </a:r>
            <a:r>
              <a:rPr lang="nl-NL" dirty="0" err="1"/>
              <a:t>ori_image</a:t>
            </a:r>
            <a:r>
              <a:rPr lang="nl-NL" dirty="0"/>
              <a:t> + </a:t>
            </a:r>
            <a:r>
              <a:rPr lang="nl-NL" dirty="0" err="1"/>
              <a:t>noise</a:t>
            </a:r>
            <a:r>
              <a:rPr lang="nl-NL" dirty="0"/>
              <a:t>) en als output de (</a:t>
            </a:r>
            <a:r>
              <a:rPr lang="nl-NL" dirty="0" err="1"/>
              <a:t>ori_image</a:t>
            </a:r>
            <a:r>
              <a:rPr lang="nl-NL" dirty="0"/>
              <a:t>).</a:t>
            </a:r>
          </a:p>
          <a:p>
            <a:r>
              <a:rPr lang="nl-NL" dirty="0"/>
              <a:t>Tijdens </a:t>
            </a:r>
            <a:r>
              <a:rPr lang="nl-NL" dirty="0" err="1"/>
              <a:t>inference</a:t>
            </a:r>
            <a:r>
              <a:rPr lang="nl-NL" dirty="0"/>
              <a:t> time geven het netwerk dan gewoon een </a:t>
            </a:r>
            <a:r>
              <a:rPr lang="nl-NL" dirty="0" err="1"/>
              <a:t>noisy</a:t>
            </a:r>
            <a:r>
              <a:rPr lang="nl-NL" dirty="0"/>
              <a:t> image, en onze </a:t>
            </a:r>
            <a:r>
              <a:rPr lang="nl-NL" dirty="0" err="1"/>
              <a:t>denoising</a:t>
            </a:r>
            <a:r>
              <a:rPr lang="nl-NL" dirty="0"/>
              <a:t> auto-encoder maakt er terug zo goed mogelijk een </a:t>
            </a:r>
            <a:r>
              <a:rPr lang="nl-NL" dirty="0" err="1"/>
              <a:t>denoised</a:t>
            </a:r>
            <a:r>
              <a:rPr lang="nl-NL" dirty="0"/>
              <a:t> image van…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a:t>
            </a:fld>
            <a:endParaRPr lang="nl-NL"/>
          </a:p>
        </p:txBody>
      </p:sp>
    </p:spTree>
    <p:extLst>
      <p:ext uri="{BB962C8B-B14F-4D97-AF65-F5344CB8AC3E}">
        <p14:creationId xmlns:p14="http://schemas.microsoft.com/office/powerpoint/2010/main" val="24239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 de </a:t>
            </a:r>
            <a:r>
              <a:rPr lang="nl-NL" dirty="0" err="1"/>
              <a:t>denoiser</a:t>
            </a:r>
            <a:r>
              <a:rPr lang="nl-NL" dirty="0"/>
              <a:t>: dit is een van de domeinen waarvoor een L1 </a:t>
            </a:r>
            <a:r>
              <a:rPr lang="nl-NL" dirty="0" err="1"/>
              <a:t>loss</a:t>
            </a:r>
            <a:r>
              <a:rPr lang="nl-NL" dirty="0"/>
              <a:t> (Manhattan </a:t>
            </a:r>
            <a:r>
              <a:rPr lang="nl-NL" dirty="0" err="1"/>
              <a:t>distance</a:t>
            </a:r>
            <a:r>
              <a:rPr lang="nl-NL" dirty="0"/>
              <a:t>, absolute waardes) een betere </a:t>
            </a:r>
            <a:r>
              <a:rPr lang="nl-NL" dirty="0" err="1"/>
              <a:t>loss</a:t>
            </a:r>
            <a:r>
              <a:rPr lang="nl-NL" dirty="0"/>
              <a:t> </a:t>
            </a:r>
            <a:r>
              <a:rPr lang="nl-NL" dirty="0" err="1"/>
              <a:t>function</a:t>
            </a:r>
            <a:r>
              <a:rPr lang="nl-NL" dirty="0"/>
              <a:t> heeft om de taak te doen. De L2 </a:t>
            </a:r>
            <a:r>
              <a:rPr lang="nl-NL" dirty="0" err="1"/>
              <a:t>loss</a:t>
            </a:r>
            <a:r>
              <a:rPr lang="nl-NL" dirty="0"/>
              <a:t> (</a:t>
            </a:r>
            <a:r>
              <a:rPr lang="nl-NL" dirty="0" err="1"/>
              <a:t>Euclidean</a:t>
            </a:r>
            <a:r>
              <a:rPr lang="nl-NL" dirty="0"/>
              <a:t>, </a:t>
            </a:r>
            <a:r>
              <a:rPr lang="nl-NL" dirty="0" err="1"/>
              <a:t>Squared</a:t>
            </a:r>
            <a:r>
              <a:rPr lang="nl-NL" dirty="0"/>
              <a:t> root) geeft hier afgeronde, </a:t>
            </a:r>
            <a:r>
              <a:rPr lang="nl-NL" dirty="0" err="1"/>
              <a:t>blurred</a:t>
            </a:r>
            <a:r>
              <a:rPr lang="nl-NL" dirty="0"/>
              <a:t>, </a:t>
            </a:r>
            <a:r>
              <a:rPr lang="nl-NL" dirty="0" err="1"/>
              <a:t>edges</a:t>
            </a:r>
            <a:r>
              <a:rPr lang="nl-NL" dirty="0"/>
              <a:t>… De L1 </a:t>
            </a:r>
            <a:r>
              <a:rPr lang="nl-NL" dirty="0" err="1"/>
              <a:t>loss</a:t>
            </a:r>
            <a:r>
              <a:rPr lang="nl-NL" dirty="0"/>
              <a:t> een meer harde </a:t>
            </a:r>
            <a:r>
              <a:rPr lang="nl-NL" dirty="0" err="1"/>
              <a:t>edge</a:t>
            </a:r>
            <a:r>
              <a:rPr lang="nl-NL" dirty="0"/>
              <a:t>, meer ‘crispy’ randen = scherpere images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a:t>
            </a:fld>
            <a:endParaRPr lang="nl-NL"/>
          </a:p>
        </p:txBody>
      </p:sp>
    </p:spTree>
    <p:extLst>
      <p:ext uri="{BB962C8B-B14F-4D97-AF65-F5344CB8AC3E}">
        <p14:creationId xmlns:p14="http://schemas.microsoft.com/office/powerpoint/2010/main" val="2619362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70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Tot nu toe hebben we vooral </a:t>
            </a:r>
            <a:r>
              <a:rPr lang="nl-NL" dirty="0" err="1"/>
              <a:t>discriminative</a:t>
            </a:r>
            <a:r>
              <a:rPr lang="nl-NL" dirty="0"/>
              <a:t> </a:t>
            </a:r>
            <a:r>
              <a:rPr lang="nl-NL" dirty="0" err="1"/>
              <a:t>models</a:t>
            </a:r>
            <a:r>
              <a:rPr lang="nl-NL" dirty="0"/>
              <a:t> bekeken, ie </a:t>
            </a:r>
            <a:r>
              <a:rPr lang="nl-NL" dirty="0" err="1"/>
              <a:t>models</a:t>
            </a:r>
            <a:r>
              <a:rPr lang="nl-NL" dirty="0"/>
              <a:t> die leren uit data om een classificatie te kunnen doen. Nu gaan we ook naar ‘</a:t>
            </a:r>
            <a:r>
              <a:rPr lang="nl-NL" dirty="0" err="1"/>
              <a:t>generative</a:t>
            </a:r>
            <a:r>
              <a:rPr lang="nl-NL" dirty="0"/>
              <a:t> </a:t>
            </a:r>
            <a:r>
              <a:rPr lang="nl-NL" dirty="0" err="1"/>
              <a:t>models</a:t>
            </a:r>
            <a:r>
              <a:rPr lang="nl-NL" dirty="0"/>
              <a:t>’ kijken. </a:t>
            </a:r>
            <a:r>
              <a:rPr lang="nl-NL" dirty="0" err="1"/>
              <a:t>Models</a:t>
            </a:r>
            <a:r>
              <a:rPr lang="nl-NL" dirty="0"/>
              <a:t> die ‘nieuwe’ data kunnen genereren.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10</a:t>
            </a:fld>
            <a:endParaRPr lang="nl-NL"/>
          </a:p>
        </p:txBody>
      </p:sp>
    </p:spTree>
    <p:extLst>
      <p:ext uri="{BB962C8B-B14F-4D97-AF65-F5344CB8AC3E}">
        <p14:creationId xmlns:p14="http://schemas.microsoft.com/office/powerpoint/2010/main" val="2519509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8/12/2019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8/12/2019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8/12/2019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8/12/2019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8/12/2019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8/12/2019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8/12/2019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8/12/2019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8/12/2019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8/12/2019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err="1">
                <a:latin typeface="Calibri"/>
                <a:ea typeface="Calibri"/>
                <a:cs typeface="Calibri"/>
                <a:sym typeface="Calibri"/>
              </a:rPr>
              <a:t>GANs</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BF639E-19F0-45D6-A549-DA1F289F1E2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645FA85-AA78-45EB-A7EA-5685324AA8EA}"/>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24E47D0E-59AF-43B4-8B1E-29A73350BE4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481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90CF8-1D14-4D4F-BB9B-90D0C8A476A3}"/>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03404CF-778B-4CF1-A235-747FAADA6BC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30D12C02-E955-44C9-8358-2381084716E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0101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AC0889-23F8-4F4C-856E-FF5775C395A4}"/>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5EAEF83-2C8D-4E9E-ACC4-0F921CD58194}"/>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9AE70ED7-3B62-41E4-950B-2E17DE95695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3804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0F6259-BB58-4822-A00A-2EAB4495284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FC4BC5E-0C55-448F-84D9-3209F65FF0D4}"/>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5ECE24D-3EBC-49B4-A5F6-1005B68775B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4331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C66DFA-31F1-4929-B9C6-8C216C56A6F4}"/>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08803E2E-CE84-49A4-8FC9-C9AB7D79F1BA}"/>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40CED7D-632E-49E1-980B-DA204E6467B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332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EA056-280B-4190-805E-C586B9EC684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D62277F-F3AA-4766-AA36-3CBEE03821C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BE088AE-83C9-4845-9D09-EC419466C78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4087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C6DA4-9D29-462C-907D-23C1496A40C9}"/>
              </a:ext>
            </a:extLst>
          </p:cNvPr>
          <p:cNvSpPr>
            <a:spLocks noGrp="1"/>
          </p:cNvSpPr>
          <p:nvPr>
            <p:ph type="title"/>
          </p:nvPr>
        </p:nvSpPr>
        <p:spPr>
          <a:xfrm>
            <a:off x="838200" y="365125"/>
            <a:ext cx="10978662" cy="1325563"/>
          </a:xfrm>
        </p:spPr>
        <p:txBody>
          <a:bodyPr/>
          <a:lstStyle/>
          <a:p>
            <a:r>
              <a:rPr lang="nl-NL" dirty="0"/>
              <a:t>MSE (L2) </a:t>
            </a:r>
            <a:r>
              <a:rPr lang="nl-NL" dirty="0" err="1"/>
              <a:t>loss</a:t>
            </a:r>
            <a:r>
              <a:rPr lang="nl-NL" dirty="0"/>
              <a:t> </a:t>
            </a:r>
            <a:r>
              <a:rPr lang="nl-NL" dirty="0" err="1"/>
              <a:t>doesn’t</a:t>
            </a:r>
            <a:r>
              <a:rPr lang="nl-NL" dirty="0"/>
              <a:t> </a:t>
            </a:r>
            <a:r>
              <a:rPr lang="nl-NL" dirty="0" err="1"/>
              <a:t>measure</a:t>
            </a:r>
            <a:r>
              <a:rPr lang="nl-NL" dirty="0"/>
              <a:t> </a:t>
            </a:r>
            <a:r>
              <a:rPr lang="nl-NL" dirty="0" err="1"/>
              <a:t>what</a:t>
            </a:r>
            <a:r>
              <a:rPr lang="nl-NL" dirty="0"/>
              <a:t> we want</a:t>
            </a:r>
            <a:endParaRPr lang="nl-BE" dirty="0"/>
          </a:p>
        </p:txBody>
      </p:sp>
      <p:pic>
        <p:nvPicPr>
          <p:cNvPr id="1026" name="Picture 2">
            <a:extLst>
              <a:ext uri="{FF2B5EF4-FFF2-40B4-BE49-F238E27FC236}">
                <a16:creationId xmlns:a16="http://schemas.microsoft.com/office/drawing/2014/main" id="{3CF573B8-3FBB-4353-8F6C-A1A30FF0400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4238" y="1764813"/>
            <a:ext cx="546908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5600C74B-47DD-45F7-AE76-0D20AD9ABF09}"/>
              </a:ext>
            </a:extLst>
          </p:cNvPr>
          <p:cNvSpPr txBox="1"/>
          <p:nvPr/>
        </p:nvSpPr>
        <p:spPr>
          <a:xfrm>
            <a:off x="6797187" y="2457450"/>
            <a:ext cx="5019675" cy="2308324"/>
          </a:xfrm>
          <a:prstGeom prst="rect">
            <a:avLst/>
          </a:prstGeom>
          <a:noFill/>
        </p:spPr>
        <p:txBody>
          <a:bodyPr wrap="square" rtlCol="0">
            <a:spAutoFit/>
          </a:bodyPr>
          <a:lstStyle/>
          <a:p>
            <a:r>
              <a:rPr lang="en-US" dirty="0"/>
              <a:t>The image (a) is the target, while the others have equal or similar mean squared error. Image (b) is a </a:t>
            </a:r>
            <a:r>
              <a:rPr lang="en-US" b="1" dirty="0"/>
              <a:t>different crop </a:t>
            </a:r>
            <a:r>
              <a:rPr lang="en-US" dirty="0"/>
              <a:t>from the same original image, but shifted by 6 pixels down, (c) is mean-shifted, (d) is contaminated with salt-and-pepper noise, (e) is blurred, and (f) is compressed with JPEG. It might not be optimal to treat the error of the type (b) the same as (d)</a:t>
            </a:r>
            <a:endParaRPr lang="nl-BE" dirty="0"/>
          </a:p>
        </p:txBody>
      </p:sp>
    </p:spTree>
    <p:extLst>
      <p:ext uri="{BB962C8B-B14F-4D97-AF65-F5344CB8AC3E}">
        <p14:creationId xmlns:p14="http://schemas.microsoft.com/office/powerpoint/2010/main" val="103055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7C3971-CF74-48B4-8998-74B2AF6D916B}"/>
              </a:ext>
            </a:extLst>
          </p:cNvPr>
          <p:cNvSpPr>
            <a:spLocks noGrp="1"/>
          </p:cNvSpPr>
          <p:nvPr>
            <p:ph type="title"/>
          </p:nvPr>
        </p:nvSpPr>
        <p:spPr/>
        <p:txBody>
          <a:bodyPr/>
          <a:lstStyle/>
          <a:p>
            <a:r>
              <a:rPr lang="nl-NL" dirty="0" err="1"/>
              <a:t>All</a:t>
            </a:r>
            <a:r>
              <a:rPr lang="nl-NL" dirty="0"/>
              <a:t> images have </a:t>
            </a:r>
            <a:r>
              <a:rPr lang="nl-NL" dirty="0" err="1"/>
              <a:t>same</a:t>
            </a:r>
            <a:r>
              <a:rPr lang="nl-NL" dirty="0"/>
              <a:t> MSE, but different </a:t>
            </a:r>
            <a:r>
              <a:rPr lang="nl-NL" dirty="0" err="1"/>
              <a:t>perceptual</a:t>
            </a:r>
            <a:r>
              <a:rPr lang="nl-NL" dirty="0"/>
              <a:t> ‘</a:t>
            </a:r>
            <a:r>
              <a:rPr lang="nl-NL" dirty="0" err="1"/>
              <a:t>quality</a:t>
            </a:r>
            <a:r>
              <a:rPr lang="nl-NL" dirty="0"/>
              <a:t>’ </a:t>
            </a:r>
            <a:endParaRPr lang="nl-BE" dirty="0"/>
          </a:p>
        </p:txBody>
      </p:sp>
      <p:pic>
        <p:nvPicPr>
          <p:cNvPr id="2050" name="Picture 2">
            <a:extLst>
              <a:ext uri="{FF2B5EF4-FFF2-40B4-BE49-F238E27FC236}">
                <a16:creationId xmlns:a16="http://schemas.microsoft.com/office/drawing/2014/main" id="{864D97D1-CC63-41B4-BB3B-F23385C9A4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3387" y="1953419"/>
            <a:ext cx="51054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45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9D0DD0-35FE-4680-8AE9-4B4045FF29A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8C1D9CA-0621-4EF4-92AC-619A4A102C69}"/>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6BA42DB0-7A53-4E32-A444-2A59413BDA7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812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5EA347-F021-4673-BAE5-F67475BB3B6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EA14AC1-587C-49E5-89E3-893A0D619F06}"/>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FC487CA6-DEBF-4C9A-8D15-D3CCE3C1AD3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66948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Auto-encoders (unsupervised learning)</a:t>
            </a:r>
          </a:p>
        </p:txBody>
      </p:sp>
    </p:spTree>
    <p:extLst>
      <p:ext uri="{BB962C8B-B14F-4D97-AF65-F5344CB8AC3E}">
        <p14:creationId xmlns:p14="http://schemas.microsoft.com/office/powerpoint/2010/main" val="10847396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A5868-8D44-4084-A7D4-36F9BE9970DC}"/>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2F185FC1-69F4-477D-BA3C-7AB237A8B3B1}"/>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CF28AC74-ABA0-4FA7-8A4A-125EE3F75F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1962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7F9057-F369-4290-BE64-DA67FF33611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B89136F-1A73-4D52-93F2-44727981442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02AFE2FD-5BE4-4777-944E-D19925AE090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981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BFC1B-AB59-4768-8206-6D4736F3A114}"/>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1EB0CF3-714B-452A-A2E0-C28848BE074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93F9C01F-7F84-4051-8401-2F1391CFC25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136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2CC844-649E-4DDF-A609-6E5811619A5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DE1D3E1-254E-40A2-AF78-E4E59B9B0997}"/>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F0B379DA-95B5-400A-BE05-2397AC0FF99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76688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97736-6F4F-48E9-8E5A-C04841EE0F53}"/>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3529CDD-4B46-4808-80B6-5A7576AA5E5C}"/>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3A2AF5F1-732F-4077-9453-0CA28AF8C0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6241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C01CD-9453-46C3-B2FA-49A07169BDC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3275B284-43BD-4A63-ADEC-2A49EA3931AF}"/>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797A106B-3425-477F-8F4B-DC9355718590}"/>
              </a:ext>
            </a:extLst>
          </p:cNvPr>
          <p:cNvPicPr>
            <a:picLocks noChangeAspect="1"/>
          </p:cNvPicPr>
          <p:nvPr/>
        </p:nvPicPr>
        <p:blipFill>
          <a:blip r:embed="rId3"/>
          <a:stretch>
            <a:fillRect/>
          </a:stretch>
        </p:blipFill>
        <p:spPr>
          <a:xfrm>
            <a:off x="0" y="0"/>
            <a:ext cx="12192000" cy="6858000"/>
          </a:xfrm>
          <a:prstGeom prst="rect">
            <a:avLst/>
          </a:prstGeom>
        </p:spPr>
      </p:pic>
      <p:sp>
        <p:nvSpPr>
          <p:cNvPr id="5" name="Tekstvak 4">
            <a:extLst>
              <a:ext uri="{FF2B5EF4-FFF2-40B4-BE49-F238E27FC236}">
                <a16:creationId xmlns:a16="http://schemas.microsoft.com/office/drawing/2014/main" id="{F511EC2F-678F-4AFD-87A6-FA820B814DC1}"/>
              </a:ext>
            </a:extLst>
          </p:cNvPr>
          <p:cNvSpPr txBox="1"/>
          <p:nvPr/>
        </p:nvSpPr>
        <p:spPr>
          <a:xfrm>
            <a:off x="4340942" y="5073445"/>
            <a:ext cx="3510116" cy="369332"/>
          </a:xfrm>
          <a:prstGeom prst="rect">
            <a:avLst/>
          </a:prstGeom>
          <a:noFill/>
        </p:spPr>
        <p:txBody>
          <a:bodyPr wrap="square" rtlCol="0">
            <a:spAutoFit/>
          </a:bodyPr>
          <a:lstStyle/>
          <a:p>
            <a:r>
              <a:rPr lang="nl-NL" dirty="0" err="1"/>
              <a:t>Gives</a:t>
            </a:r>
            <a:r>
              <a:rPr lang="nl-NL" dirty="0"/>
              <a:t> ‘</a:t>
            </a:r>
            <a:r>
              <a:rPr lang="nl-NL" dirty="0" err="1"/>
              <a:t>blurry</a:t>
            </a:r>
            <a:r>
              <a:rPr lang="nl-NL" dirty="0"/>
              <a:t>’, </a:t>
            </a:r>
            <a:r>
              <a:rPr lang="nl-NL" dirty="0" err="1"/>
              <a:t>rounded</a:t>
            </a:r>
            <a:r>
              <a:rPr lang="nl-NL" dirty="0"/>
              <a:t> image </a:t>
            </a:r>
            <a:r>
              <a:rPr lang="nl-NL" dirty="0">
                <a:sym typeface="Wingdings" panose="05000000000000000000" pitchFamily="2" charset="2"/>
              </a:rPr>
              <a:t> </a:t>
            </a:r>
            <a:endParaRPr lang="nl-BE" dirty="0"/>
          </a:p>
        </p:txBody>
      </p:sp>
      <p:sp>
        <p:nvSpPr>
          <p:cNvPr id="6" name="Tekstvak 5">
            <a:extLst>
              <a:ext uri="{FF2B5EF4-FFF2-40B4-BE49-F238E27FC236}">
                <a16:creationId xmlns:a16="http://schemas.microsoft.com/office/drawing/2014/main" id="{143B702B-12FC-4499-AEEB-B3C11B053A4A}"/>
              </a:ext>
            </a:extLst>
          </p:cNvPr>
          <p:cNvSpPr txBox="1"/>
          <p:nvPr/>
        </p:nvSpPr>
        <p:spPr>
          <a:xfrm>
            <a:off x="5255342" y="5631273"/>
            <a:ext cx="3510116" cy="369332"/>
          </a:xfrm>
          <a:prstGeom prst="rect">
            <a:avLst/>
          </a:prstGeom>
          <a:noFill/>
        </p:spPr>
        <p:txBody>
          <a:bodyPr wrap="square" rtlCol="0">
            <a:spAutoFit/>
          </a:bodyPr>
          <a:lstStyle/>
          <a:p>
            <a:r>
              <a:rPr lang="nl-NL" dirty="0" err="1"/>
              <a:t>Gives</a:t>
            </a:r>
            <a:r>
              <a:rPr lang="nl-NL" dirty="0"/>
              <a:t> ‘crispy’ image </a:t>
            </a:r>
            <a:r>
              <a:rPr lang="nl-NL" dirty="0">
                <a:sym typeface="Wingdings" panose="05000000000000000000" pitchFamily="2" charset="2"/>
              </a:rPr>
              <a:t> </a:t>
            </a:r>
            <a:endParaRPr lang="nl-BE" dirty="0"/>
          </a:p>
        </p:txBody>
      </p:sp>
    </p:spTree>
    <p:extLst>
      <p:ext uri="{BB962C8B-B14F-4D97-AF65-F5344CB8AC3E}">
        <p14:creationId xmlns:p14="http://schemas.microsoft.com/office/powerpoint/2010/main" val="234409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GANs</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(Generative Adversarial Networks)</a:t>
            </a:r>
          </a:p>
        </p:txBody>
      </p:sp>
    </p:spTree>
    <p:extLst>
      <p:ext uri="{BB962C8B-B14F-4D97-AF65-F5344CB8AC3E}">
        <p14:creationId xmlns:p14="http://schemas.microsoft.com/office/powerpoint/2010/main" val="22706740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461FC0-88C8-4E05-A528-927CF2DACEC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9B85FE2-4ED5-427B-89C4-B2D1D10977E8}"/>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2F674816-8BFD-4267-9D32-8D3A94B48809}"/>
              </a:ext>
            </a:extLst>
          </p:cNvPr>
          <p:cNvPicPr>
            <a:picLocks noChangeAspect="1"/>
          </p:cNvPicPr>
          <p:nvPr/>
        </p:nvPicPr>
        <p:blipFill rotWithShape="1">
          <a:blip r:embed="rId2"/>
          <a:srcRect b="14408"/>
          <a:stretch/>
        </p:blipFill>
        <p:spPr>
          <a:xfrm>
            <a:off x="0" y="0"/>
            <a:ext cx="12192000" cy="5869858"/>
          </a:xfrm>
          <a:prstGeom prst="rect">
            <a:avLst/>
          </a:prstGeom>
        </p:spPr>
      </p:pic>
    </p:spTree>
    <p:extLst>
      <p:ext uri="{BB962C8B-B14F-4D97-AF65-F5344CB8AC3E}">
        <p14:creationId xmlns:p14="http://schemas.microsoft.com/office/powerpoint/2010/main" val="165467376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2.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1D9E19-D54E-45B2-A90B-81CCF0C261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6556</TotalTime>
  <Words>1286</Words>
  <Application>Microsoft Office PowerPoint</Application>
  <PresentationFormat>Breedbeeld</PresentationFormat>
  <Paragraphs>65</Paragraphs>
  <Slides>20</Slides>
  <Notes>17</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20</vt:i4>
      </vt:variant>
    </vt:vector>
  </HeadingPairs>
  <TitlesOfParts>
    <vt:vector size="26" baseType="lpstr">
      <vt:lpstr>Arial</vt:lpstr>
      <vt:lpstr>Calibri</vt:lpstr>
      <vt:lpstr>Calibri Light</vt:lpstr>
      <vt:lpstr>Courier New</vt:lpstr>
      <vt:lpstr>Wingdings</vt:lpstr>
      <vt:lpstr>Kantoorthema</vt:lpstr>
      <vt:lpstr>Neural Networks</vt:lpstr>
      <vt:lpstr>Auto-encoders (unsupervised learning)</vt:lpstr>
      <vt:lpstr>PowerPoint-presentatie</vt:lpstr>
      <vt:lpstr>PowerPoint-presentatie</vt:lpstr>
      <vt:lpstr>PowerPoint-presentatie</vt:lpstr>
      <vt:lpstr>PowerPoint-presentatie</vt:lpstr>
      <vt:lpstr>PowerPoint-presentatie</vt:lpstr>
      <vt:lpstr>GANs (Generative Adversarial Networks)</vt:lpstr>
      <vt:lpstr>PowerPoint-presentatie</vt:lpstr>
      <vt:lpstr>PowerPoint-presentatie</vt:lpstr>
      <vt:lpstr>PowerPoint-presentatie</vt:lpstr>
      <vt:lpstr>PowerPoint-presentatie</vt:lpstr>
      <vt:lpstr>PowerPoint-presentatie</vt:lpstr>
      <vt:lpstr>PowerPoint-presentatie</vt:lpstr>
      <vt:lpstr>PowerPoint-presentatie</vt:lpstr>
      <vt:lpstr>MSE (L2) loss doesn’t measure what we want</vt:lpstr>
      <vt:lpstr>All images have same MSE, but different perceptual ‘quality’ </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Bram Heyns</dc:creator>
  <cp:lastModifiedBy>Bram Heyns</cp:lastModifiedBy>
  <cp:revision>111</cp:revision>
  <dcterms:created xsi:type="dcterms:W3CDTF">2019-10-13T12:36:30Z</dcterms:created>
  <dcterms:modified xsi:type="dcterms:W3CDTF">2019-12-08T21:23:24Z</dcterms:modified>
</cp:coreProperties>
</file>